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188"/>
    <a:srgbClr val="334483"/>
    <a:srgbClr val="349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3822" autoAdjust="0"/>
  </p:normalViewPr>
  <p:slideViewPr>
    <p:cSldViewPr>
      <p:cViewPr varScale="1">
        <p:scale>
          <a:sx n="202" d="100"/>
          <a:sy n="202" d="100"/>
        </p:scale>
        <p:origin x="16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8299640679610955E-2"/>
          <c:w val="1"/>
          <c:h val="0.5423805249709097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8F-435A-A69A-F4E51B3D6B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8F-435A-A69A-F4E51B3D6B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8F-435A-A69A-F4E51B3D6B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8F-435A-A69A-F4E51B3D6B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8F-435A-A69A-F4E51B3D6B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D8F-435A-A69A-F4E51B3D6B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D8F-435A-A69A-F4E51B3D6BF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D8F-435A-A69A-F4E51B3D6BF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D8F-435A-A69A-F4E51B3D6BF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D8F-435A-A69A-F4E51B3D6BF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D8F-435A-A69A-F4E51B3D6BF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D8F-435A-A69A-F4E51B3D6BF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D8F-435A-A69A-F4E51B3D6BF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D8F-435A-A69A-F4E51B3D6BF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D8F-435A-A69A-F4E51B3D6BF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D8F-435A-A69A-F4E51B3D6BF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D8F-435A-A69A-F4E51B3D6BF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AD8F-435A-A69A-F4E51B3D6BFC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AD8F-435A-A69A-F4E51B3D6BFC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AD8F-435A-A69A-F4E51B3D6BFC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AD8F-435A-A69A-F4E51B3D6BFC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AD8F-435A-A69A-F4E51B3D6BFC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AD8F-435A-A69A-F4E51B3D6BFC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AD8F-435A-A69A-F4E51B3D6BFC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AD8F-435A-A69A-F4E51B3D6BFC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AD8F-435A-A69A-F4E51B3D6BFC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AD8F-435A-A69A-F4E51B3D6BFC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AD8F-435A-A69A-F4E51B3D6BFC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AD8F-435A-A69A-F4E51B3D6BFC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AD8F-435A-A69A-F4E51B3D6BFC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AD8F-435A-A69A-F4E51B3D6BFC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AD8F-435A-A69A-F4E51B3D6BFC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AD8F-435A-A69A-F4E51B3D6BFC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AD8F-435A-A69A-F4E51B3D6BFC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AD8F-435A-A69A-F4E51B3D6BFC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AD8F-435A-A69A-F4E51B3D6BFC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AD8F-435A-A69A-F4E51B3D6BFC}"/>
              </c:ext>
            </c:extLst>
          </c:dPt>
          <c:cat>
            <c:strRef>
              <c:f>'диаграмма этносы'!$S$66:$S$102</c:f>
              <c:strCache>
                <c:ptCount val="37"/>
                <c:pt idx="0">
                  <c:v>F508del</c:v>
                </c:pt>
                <c:pt idx="1">
                  <c:v>E92K</c:v>
                </c:pt>
                <c:pt idx="2">
                  <c:v>CFTRdele2-3</c:v>
                </c:pt>
                <c:pt idx="3">
                  <c:v>3849+10kbC&gt;T</c:v>
                </c:pt>
                <c:pt idx="4">
                  <c:v>L138ins</c:v>
                </c:pt>
                <c:pt idx="5">
                  <c:v>N1303K</c:v>
                </c:pt>
                <c:pt idx="6">
                  <c:v>S1196X</c:v>
                </c:pt>
                <c:pt idx="7">
                  <c:v>394delTT</c:v>
                </c:pt>
                <c:pt idx="8">
                  <c:v>S466X (C&gt;G), R1070Q</c:v>
                </c:pt>
                <c:pt idx="9">
                  <c:v>G194R</c:v>
                </c:pt>
                <c:pt idx="10">
                  <c:v>G551D</c:v>
                </c:pt>
                <c:pt idx="11">
                  <c:v>p.[G509D; E217G]</c:v>
                </c:pt>
                <c:pt idx="12">
                  <c:v>c.1811+12A&gt;T</c:v>
                </c:pt>
                <c:pt idx="13">
                  <c:v>2184delА</c:v>
                </c:pt>
                <c:pt idx="14">
                  <c:v>621+1G&gt;T</c:v>
                </c:pt>
                <c:pt idx="15">
                  <c:v>L1335P(c.4004T&gt;C)</c:v>
                </c:pt>
                <c:pt idx="16">
                  <c:v>R117C</c:v>
                </c:pt>
                <c:pt idx="17">
                  <c:v>W19G</c:v>
                </c:pt>
                <c:pt idx="18">
                  <c:v>S737F</c:v>
                </c:pt>
                <c:pt idx="19">
                  <c:v>2143delT</c:v>
                </c:pt>
                <c:pt idx="20">
                  <c:v>D1152H</c:v>
                </c:pt>
                <c:pt idx="21">
                  <c:v>1717-1G&gt;A</c:v>
                </c:pt>
                <c:pt idx="22">
                  <c:v>1525-1G&gt;A</c:v>
                </c:pt>
                <c:pt idx="23">
                  <c:v>1367del5</c:v>
                </c:pt>
                <c:pt idx="24">
                  <c:v>4015delA</c:v>
                </c:pt>
                <c:pt idx="25">
                  <c:v>2184insA</c:v>
                </c:pt>
                <c:pt idx="26">
                  <c:v>Y84X</c:v>
                </c:pt>
                <c:pt idx="27">
                  <c:v>c.3883_3888dup</c:v>
                </c:pt>
                <c:pt idx="28">
                  <c:v>3041-15T&gt;G</c:v>
                </c:pt>
                <c:pt idx="29">
                  <c:v>W1282X</c:v>
                </c:pt>
                <c:pt idx="30">
                  <c:v>12TG5T</c:v>
                </c:pt>
                <c:pt idx="31">
                  <c:v>W1310X</c:v>
                </c:pt>
                <c:pt idx="32">
                  <c:v>W1282R</c:v>
                </c:pt>
                <c:pt idx="33">
                  <c:v>3821delT</c:v>
                </c:pt>
                <c:pt idx="34">
                  <c:v>CFTRdup6b-10</c:v>
                </c:pt>
                <c:pt idx="35">
                  <c:v>c.2353C&gt;T</c:v>
                </c:pt>
                <c:pt idx="36">
                  <c:v>X</c:v>
                </c:pt>
              </c:strCache>
            </c:strRef>
          </c:cat>
          <c:val>
            <c:numRef>
              <c:f>'диаграмма этносы'!$T$66:$T$102</c:f>
              <c:numCache>
                <c:formatCode>General</c:formatCode>
                <c:ptCount val="37"/>
                <c:pt idx="0">
                  <c:v>142</c:v>
                </c:pt>
                <c:pt idx="1">
                  <c:v>34</c:v>
                </c:pt>
                <c:pt idx="2">
                  <c:v>9</c:v>
                </c:pt>
                <c:pt idx="3">
                  <c:v>13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AD8F-435A-A69A-F4E51B3D6BF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C-AD8F-435A-A69A-F4E51B3D6B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E-AD8F-435A-A69A-F4E51B3D6B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0-AD8F-435A-A69A-F4E51B3D6B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2-AD8F-435A-A69A-F4E51B3D6B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4-AD8F-435A-A69A-F4E51B3D6B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6-AD8F-435A-A69A-F4E51B3D6B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8-AD8F-435A-A69A-F4E51B3D6BF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A-AD8F-435A-A69A-F4E51B3D6BF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C-AD8F-435A-A69A-F4E51B3D6BF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E-AD8F-435A-A69A-F4E51B3D6BF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0-AD8F-435A-A69A-F4E51B3D6BF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2-AD8F-435A-A69A-F4E51B3D6BF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4-AD8F-435A-A69A-F4E51B3D6BF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6-AD8F-435A-A69A-F4E51B3D6BF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8-AD8F-435A-A69A-F4E51B3D6BF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A-AD8F-435A-A69A-F4E51B3D6BF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C-AD8F-435A-A69A-F4E51B3D6BF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E-AD8F-435A-A69A-F4E51B3D6BFC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0-AD8F-435A-A69A-F4E51B3D6BFC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2-AD8F-435A-A69A-F4E51B3D6BFC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4-AD8F-435A-A69A-F4E51B3D6BFC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6-AD8F-435A-A69A-F4E51B3D6BFC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8-AD8F-435A-A69A-F4E51B3D6BFC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A-AD8F-435A-A69A-F4E51B3D6BFC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C-AD8F-435A-A69A-F4E51B3D6BFC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E-AD8F-435A-A69A-F4E51B3D6BFC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0-AD8F-435A-A69A-F4E51B3D6BFC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2-AD8F-435A-A69A-F4E51B3D6BFC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4-AD8F-435A-A69A-F4E51B3D6BFC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6-AD8F-435A-A69A-F4E51B3D6BFC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8-AD8F-435A-A69A-F4E51B3D6BFC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A-AD8F-435A-A69A-F4E51B3D6BFC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C-AD8F-435A-A69A-F4E51B3D6BFC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E-AD8F-435A-A69A-F4E51B3D6BFC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0-AD8F-435A-A69A-F4E51B3D6BFC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2-AD8F-435A-A69A-F4E51B3D6BFC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94-AD8F-435A-A69A-F4E51B3D6BFC}"/>
              </c:ext>
            </c:extLst>
          </c:dPt>
          <c:cat>
            <c:strRef>
              <c:f>'диаграмма этносы'!$S$66:$S$102</c:f>
              <c:strCache>
                <c:ptCount val="37"/>
                <c:pt idx="0">
                  <c:v>F508del</c:v>
                </c:pt>
                <c:pt idx="1">
                  <c:v>E92K</c:v>
                </c:pt>
                <c:pt idx="2">
                  <c:v>CFTRdele2-3</c:v>
                </c:pt>
                <c:pt idx="3">
                  <c:v>3849+10kbC&gt;T</c:v>
                </c:pt>
                <c:pt idx="4">
                  <c:v>L138ins</c:v>
                </c:pt>
                <c:pt idx="5">
                  <c:v>N1303K</c:v>
                </c:pt>
                <c:pt idx="6">
                  <c:v>S1196X</c:v>
                </c:pt>
                <c:pt idx="7">
                  <c:v>394delTT</c:v>
                </c:pt>
                <c:pt idx="8">
                  <c:v>S466X (C&gt;G), R1070Q</c:v>
                </c:pt>
                <c:pt idx="9">
                  <c:v>G194R</c:v>
                </c:pt>
                <c:pt idx="10">
                  <c:v>G551D</c:v>
                </c:pt>
                <c:pt idx="11">
                  <c:v>p.[G509D; E217G]</c:v>
                </c:pt>
                <c:pt idx="12">
                  <c:v>c.1811+12A&gt;T</c:v>
                </c:pt>
                <c:pt idx="13">
                  <c:v>2184delА</c:v>
                </c:pt>
                <c:pt idx="14">
                  <c:v>621+1G&gt;T</c:v>
                </c:pt>
                <c:pt idx="15">
                  <c:v>L1335P(c.4004T&gt;C)</c:v>
                </c:pt>
                <c:pt idx="16">
                  <c:v>R117C</c:v>
                </c:pt>
                <c:pt idx="17">
                  <c:v>W19G</c:v>
                </c:pt>
                <c:pt idx="18">
                  <c:v>S737F</c:v>
                </c:pt>
                <c:pt idx="19">
                  <c:v>2143delT</c:v>
                </c:pt>
                <c:pt idx="20">
                  <c:v>D1152H</c:v>
                </c:pt>
                <c:pt idx="21">
                  <c:v>1717-1G&gt;A</c:v>
                </c:pt>
                <c:pt idx="22">
                  <c:v>1525-1G&gt;A</c:v>
                </c:pt>
                <c:pt idx="23">
                  <c:v>1367del5</c:v>
                </c:pt>
                <c:pt idx="24">
                  <c:v>4015delA</c:v>
                </c:pt>
                <c:pt idx="25">
                  <c:v>2184insA</c:v>
                </c:pt>
                <c:pt idx="26">
                  <c:v>Y84X</c:v>
                </c:pt>
                <c:pt idx="27">
                  <c:v>c.3883_3888dup</c:v>
                </c:pt>
                <c:pt idx="28">
                  <c:v>3041-15T&gt;G</c:v>
                </c:pt>
                <c:pt idx="29">
                  <c:v>W1282X</c:v>
                </c:pt>
                <c:pt idx="30">
                  <c:v>12TG5T</c:v>
                </c:pt>
                <c:pt idx="31">
                  <c:v>W1310X</c:v>
                </c:pt>
                <c:pt idx="32">
                  <c:v>W1282R</c:v>
                </c:pt>
                <c:pt idx="33">
                  <c:v>3821delT</c:v>
                </c:pt>
                <c:pt idx="34">
                  <c:v>CFTRdup6b-10</c:v>
                </c:pt>
                <c:pt idx="35">
                  <c:v>c.2353C&gt;T</c:v>
                </c:pt>
                <c:pt idx="36">
                  <c:v>X</c:v>
                </c:pt>
              </c:strCache>
            </c:strRef>
          </c:cat>
          <c:val>
            <c:numRef>
              <c:f>'диаграмма этносы'!$U$66:$U$102</c:f>
              <c:numCache>
                <c:formatCode>0.000</c:formatCode>
                <c:ptCount val="37"/>
                <c:pt idx="0">
                  <c:v>0.53787878787878785</c:v>
                </c:pt>
                <c:pt idx="1">
                  <c:v>0.12878787878787878</c:v>
                </c:pt>
                <c:pt idx="2">
                  <c:v>3.4090909090909088E-2</c:v>
                </c:pt>
                <c:pt idx="3">
                  <c:v>4.924242424242424E-2</c:v>
                </c:pt>
                <c:pt idx="4">
                  <c:v>2.6515151515151516E-2</c:v>
                </c:pt>
                <c:pt idx="5">
                  <c:v>1.5151515151515152E-2</c:v>
                </c:pt>
                <c:pt idx="6">
                  <c:v>1.1363636363636364E-2</c:v>
                </c:pt>
                <c:pt idx="7">
                  <c:v>1.5151515151515152E-2</c:v>
                </c:pt>
                <c:pt idx="8">
                  <c:v>1.1363636363636364E-2</c:v>
                </c:pt>
                <c:pt idx="9">
                  <c:v>7.575757575757576E-3</c:v>
                </c:pt>
                <c:pt idx="10">
                  <c:v>3.787878787878788E-3</c:v>
                </c:pt>
                <c:pt idx="11">
                  <c:v>1.1363636363636364E-2</c:v>
                </c:pt>
                <c:pt idx="12">
                  <c:v>7.575757575757576E-3</c:v>
                </c:pt>
                <c:pt idx="13">
                  <c:v>3.787878787878788E-3</c:v>
                </c:pt>
                <c:pt idx="14">
                  <c:v>3.787878787878788E-3</c:v>
                </c:pt>
                <c:pt idx="15">
                  <c:v>3.787878787878788E-3</c:v>
                </c:pt>
                <c:pt idx="16">
                  <c:v>3.787878787878788E-3</c:v>
                </c:pt>
                <c:pt idx="17">
                  <c:v>3.787878787878788E-3</c:v>
                </c:pt>
                <c:pt idx="18">
                  <c:v>3.787878787878788E-3</c:v>
                </c:pt>
                <c:pt idx="19">
                  <c:v>1.1363636363636364E-2</c:v>
                </c:pt>
                <c:pt idx="20">
                  <c:v>3.787878787878788E-3</c:v>
                </c:pt>
                <c:pt idx="21">
                  <c:v>3.787878787878788E-3</c:v>
                </c:pt>
                <c:pt idx="22">
                  <c:v>7.575757575757576E-3</c:v>
                </c:pt>
                <c:pt idx="23">
                  <c:v>3.787878787878788E-3</c:v>
                </c:pt>
                <c:pt idx="24">
                  <c:v>3.787878787878788E-3</c:v>
                </c:pt>
                <c:pt idx="25">
                  <c:v>3.787878787878788E-3</c:v>
                </c:pt>
                <c:pt idx="26">
                  <c:v>1.1363636363636364E-2</c:v>
                </c:pt>
                <c:pt idx="27">
                  <c:v>3.787878787878788E-3</c:v>
                </c:pt>
                <c:pt idx="28">
                  <c:v>3.787878787878788E-3</c:v>
                </c:pt>
                <c:pt idx="29">
                  <c:v>1.1363636363636364E-2</c:v>
                </c:pt>
                <c:pt idx="30">
                  <c:v>3.787878787878788E-3</c:v>
                </c:pt>
                <c:pt idx="31">
                  <c:v>3.787878787878788E-3</c:v>
                </c:pt>
                <c:pt idx="32">
                  <c:v>3.787878787878788E-3</c:v>
                </c:pt>
                <c:pt idx="33">
                  <c:v>3.787878787878788E-3</c:v>
                </c:pt>
                <c:pt idx="34">
                  <c:v>3.787878787878788E-3</c:v>
                </c:pt>
                <c:pt idx="35">
                  <c:v>3.787878787878788E-3</c:v>
                </c:pt>
                <c:pt idx="36">
                  <c:v>2.6515151515151516E-2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5-AD8F-435A-A69A-F4E51B3D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862296029789132E-3"/>
          <c:y val="0.56862112918384444"/>
          <c:w val="0.99721363169027599"/>
          <c:h val="0.43118106997120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32900" y="5428551"/>
            <a:ext cx="5862851" cy="514263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180437" cy="5710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148214" y="0"/>
            <a:ext cx="3180437" cy="571062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857485"/>
            <a:ext cx="3180437" cy="571062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148214" y="10857485"/>
            <a:ext cx="3180437" cy="571062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970AE91-B212-4551-BA7A-17A95616CEA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34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body"/>
          </p:nvPr>
        </p:nvSpPr>
        <p:spPr>
          <a:xfrm>
            <a:off x="664846" y="4642764"/>
            <a:ext cx="5318411" cy="4398022"/>
          </a:xfrm>
          <a:prstGeom prst="rect">
            <a:avLst/>
          </a:prstGeom>
        </p:spPr>
        <p:txBody>
          <a:bodyPr/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3766059" y="9283986"/>
            <a:ext cx="2880646" cy="488327"/>
          </a:xfrm>
          <a:prstGeom prst="rect">
            <a:avLst/>
          </a:prstGeom>
          <a:noFill/>
          <a:ln>
            <a:noFill/>
          </a:ln>
        </p:spPr>
        <p:txBody>
          <a:bodyPr lIns="89767" tIns="44883" rIns="89767" bIns="44883" anchor="b"/>
          <a:lstStyle/>
          <a:p>
            <a:pPr algn="r">
              <a:lnSpc>
                <a:spcPct val="100000"/>
              </a:lnSpc>
            </a:pPr>
            <a:fld id="{67947C6E-07A7-4806-A0DF-4610FB0955CD}" type="slidenum">
              <a:rPr lang="ru-RU" sz="1200" spc="-1">
                <a:solidFill>
                  <a:srgbClr val="000000"/>
                </a:solidFill>
              </a:rPr>
              <a:t>1</a:t>
            </a:fld>
            <a:endParaRPr lang="ru-RU" sz="1200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1597860"/>
            <a:ext cx="7772040" cy="51097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457200" y="4767390"/>
            <a:ext cx="2133360" cy="27351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6BB7804-4228-4873-9231-72F71CE5C7F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12.03.2024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390"/>
            <a:ext cx="2895120" cy="27351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390"/>
            <a:ext cx="2133360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FF7493-8360-4230-8854-BAA79D84F7C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899507" y="1"/>
            <a:ext cx="7244493" cy="378298"/>
          </a:xfrm>
          <a:prstGeom prst="rect">
            <a:avLst/>
          </a:prstGeom>
          <a:solidFill>
            <a:srgbClr val="0F4188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268"/>
              </a:spcBef>
            </a:pPr>
            <a:r>
              <a:rPr lang="ru-RU" sz="1100" b="1" u="sng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и частота патогенных вариантов в гене </a:t>
            </a:r>
            <a:r>
              <a:rPr lang="en-US" sz="1100" b="1" i="1" u="sng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r>
              <a:rPr lang="ru-RU" sz="1100" b="1" u="sng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пациентов с </a:t>
            </a:r>
            <a:r>
              <a:rPr lang="ru-RU" sz="1100" b="1" u="sng" strike="noStrike" spc="-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муковисцидозом</a:t>
            </a:r>
            <a:r>
              <a:rPr lang="ru-RU" sz="1100" b="1" u="sng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100" b="1" u="sng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</p:txBody>
      </p:sp>
      <p:sp>
        <p:nvSpPr>
          <p:cNvPr id="46" name="CustomShape 2"/>
          <p:cNvSpPr/>
          <p:nvPr/>
        </p:nvSpPr>
        <p:spPr>
          <a:xfrm>
            <a:off x="2195736" y="251671"/>
            <a:ext cx="1584176" cy="4697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0215" algn="ctr">
              <a:spcAft>
                <a:spcPts val="800"/>
              </a:spcAft>
              <a:tabLst>
                <a:tab pos="630555" algn="l"/>
                <a:tab pos="1747520" algn="l"/>
                <a:tab pos="2700020" algn="ctr"/>
              </a:tabLst>
            </a:pPr>
            <a:endParaRPr lang="ru-RU" sz="900" b="1" strike="noStrike" spc="-1" dirty="0">
              <a:solidFill>
                <a:srgbClr val="0F4188"/>
              </a:solidFill>
            </a:endParaRPr>
          </a:p>
        </p:txBody>
      </p:sp>
      <p:graphicFrame>
        <p:nvGraphicFramePr>
          <p:cNvPr id="47" name="Table 3"/>
          <p:cNvGraphicFramePr/>
          <p:nvPr>
            <p:extLst>
              <p:ext uri="{D42A27DB-BD31-4B8C-83A1-F6EECF244321}">
                <p14:modId xmlns:p14="http://schemas.microsoft.com/office/powerpoint/2010/main" val="575434215"/>
              </p:ext>
            </p:extLst>
          </p:nvPr>
        </p:nvGraphicFramePr>
        <p:xfrm>
          <a:off x="4716016" y="835791"/>
          <a:ext cx="4421310" cy="518160"/>
        </p:xfrm>
        <a:graphic>
          <a:graphicData uri="http://schemas.openxmlformats.org/drawingml/2006/table">
            <a:tbl>
              <a:tblPr/>
              <a:tblGrid>
                <a:gridCol w="442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</a:t>
                      </a:r>
                      <a:r>
                        <a:rPr lang="ru-RU" sz="900" b="0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349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0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Изучение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</a:rPr>
                        <a:t>спектра и частоты патогенных вариантов в гене </a:t>
                      </a:r>
                      <a:r>
                        <a:rPr lang="ru-RU" sz="800" b="1" i="1" dirty="0">
                          <a:effectLst/>
                          <a:latin typeface="Times New Roman"/>
                          <a:ea typeface="Times New Roman"/>
                        </a:rPr>
                        <a:t>CFTR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</a:rPr>
                        <a:t> у пациентов с </a:t>
                      </a:r>
                      <a:r>
                        <a:rPr lang="ru-RU" sz="800" b="1" baseline="0" dirty="0" err="1">
                          <a:effectLst/>
                          <a:latin typeface="Times New Roman"/>
                          <a:ea typeface="Times New Roman"/>
                        </a:rPr>
                        <a:t>муковисцидозом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</a:rPr>
                        <a:t> из Республики Башкортостан за период наблюдения с 1997 по 2022 гг..</a:t>
                      </a:r>
                      <a:endParaRPr lang="ru-RU" sz="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"/>
          <p:cNvGraphicFramePr/>
          <p:nvPr>
            <p:extLst>
              <p:ext uri="{D42A27DB-BD31-4B8C-83A1-F6EECF244321}">
                <p14:modId xmlns:p14="http://schemas.microsoft.com/office/powerpoint/2010/main" val="200034575"/>
              </p:ext>
            </p:extLst>
          </p:nvPr>
        </p:nvGraphicFramePr>
        <p:xfrm>
          <a:off x="0" y="1362037"/>
          <a:ext cx="9137326" cy="1541070"/>
        </p:xfrm>
        <a:graphic>
          <a:graphicData uri="http://schemas.openxmlformats.org/drawingml/2006/table">
            <a:tbl>
              <a:tblPr/>
              <a:tblGrid>
                <a:gridCol w="9137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en-US" sz="900" b="0" strike="noStrike" spc="-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МЕТОДЫ</a:t>
                      </a:r>
                      <a:endParaRPr lang="ru-RU" sz="9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349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31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Образцы ДНК </a:t>
                      </a:r>
                      <a:r>
                        <a:rPr lang="ru-RU" sz="8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141 пациента с установленным диагнозом МВ и с подозрением на заболевание из 132 семей.</a:t>
                      </a:r>
                      <a:r>
                        <a:rPr lang="ru-RU" sz="8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Проведен анализ с использованием  мультиплексной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лигазно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-зависимой амплификации зондов (SALSA MLPA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Probemix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P091 CFTR, MRC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Holland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). Проведено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секвенирование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всех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экзонов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гена </a:t>
                      </a:r>
                      <a:r>
                        <a:rPr lang="ru-RU" sz="800" b="0" i="1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CFTR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методами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Сэнгера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и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секвенирования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нового поколения (NGS),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биоинформатическая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обработка результатов. Использована технология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секвенирования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нового поколения (NGS) на платформе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Illumina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(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MiSeq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) с применением наборов реагентов для качественного определения клинически значимых вариантов гена CFTR «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VariFind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™ CFTR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solution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» (ООО Парсек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Лаб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), вариант комплектации VF-CFTR-96 и «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Prep&amp;Seq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™ U-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target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IL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library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kit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» для создания библиотек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ампликонов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для последующего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таргетного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высокопроизводительного </a:t>
                      </a:r>
                      <a:r>
                        <a:rPr lang="ru-RU" sz="8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секвенирования</a:t>
                      </a:r>
                      <a:r>
                        <a:rPr lang="ru-RU" sz="8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. </a:t>
                      </a: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5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3305"/>
                  </a:ext>
                </a:extLst>
              </a:tr>
            </a:tbl>
          </a:graphicData>
        </a:graphic>
      </p:graphicFrame>
      <p:graphicFrame>
        <p:nvGraphicFramePr>
          <p:cNvPr id="51" name="Table 7"/>
          <p:cNvGraphicFramePr/>
          <p:nvPr>
            <p:extLst>
              <p:ext uri="{D42A27DB-BD31-4B8C-83A1-F6EECF244321}">
                <p14:modId xmlns:p14="http://schemas.microsoft.com/office/powerpoint/2010/main" val="1708316321"/>
              </p:ext>
            </p:extLst>
          </p:nvPr>
        </p:nvGraphicFramePr>
        <p:xfrm>
          <a:off x="6082218" y="2244886"/>
          <a:ext cx="3061782" cy="2901421"/>
        </p:xfrm>
        <a:graphic>
          <a:graphicData uri="http://schemas.openxmlformats.org/drawingml/2006/table">
            <a:tbl>
              <a:tblPr/>
              <a:tblGrid>
                <a:gridCol w="306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349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921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95,7% пациентов с муковисцидозом из Республики Башкортостан выявлены обе мутации в гене </a:t>
                      </a:r>
                      <a:r>
                        <a:rPr lang="ru-RU" sz="650" b="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CFTR</a:t>
                      </a: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Мутации идентифицированы на 97,6% хромосомах. Определен спектр мутаций и выявлены их частоты.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вариантов нуклеотидной последовательности в гене </a:t>
                      </a:r>
                      <a:r>
                        <a:rPr lang="en-US" sz="650" b="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CFTR</a:t>
                      </a:r>
                      <a:r>
                        <a:rPr lang="en-US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F508del (53,8%), E92K (12,9%), 3849+10kbC-&gt;T (4,9%), CFTRdele2</a:t>
                      </a: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(3,4%), L138ins (2,7%), N1303K (1,5%), 394delTT (1,5%), S1196X (1,1%), S466X (C&gt;G), R1070Q; (1,1%), E217G;G509D (1,1%), 2143delT (1,1%), Y84X (1,1%), W1282X (1,1%), G194R (0,8%), c.1811+12A&gt;T (0,8%), 1525-1G&gt;A (0,8%), </a:t>
                      </a: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суммарная частота их составила 89,7%, а комплексный аллель </a:t>
                      </a:r>
                      <a:r>
                        <a:rPr lang="en-US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c.1399C&gt;T (p.Leu467Phe, L467F)</a:t>
                      </a: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16,6%, зафиксирована высокая частота в регионе</a:t>
                      </a:r>
                      <a:r>
                        <a:rPr lang="en-US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65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16 основных вариантов и </a:t>
                      </a:r>
                      <a:r>
                        <a:rPr kumimoji="0" lang="ru-RU" sz="6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комплексного </a:t>
                      </a:r>
                      <a:r>
                        <a:rPr kumimoji="0" lang="ru-RU" sz="65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аллеля</a:t>
                      </a:r>
                      <a:r>
                        <a:rPr kumimoji="0" lang="ru-RU" sz="6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6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c.1399C&gt;T (p.Leu467Phe, L467F)</a:t>
                      </a: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гене </a:t>
                      </a:r>
                      <a:r>
                        <a:rPr lang="ru-RU" sz="650" b="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CFTR </a:t>
                      </a: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включить в алгоритм ДНК диагностики муковисцидоза в РБ.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65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Источник финансирования: отсутствует.</a:t>
                      </a:r>
                      <a:endParaRPr lang="ru-RU" sz="6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CustomShape 8"/>
          <p:cNvSpPr/>
          <p:nvPr/>
        </p:nvSpPr>
        <p:spPr>
          <a:xfrm>
            <a:off x="155520" y="-108270"/>
            <a:ext cx="30456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5" name="Table 9"/>
          <p:cNvGraphicFramePr/>
          <p:nvPr>
            <p:extLst>
              <p:ext uri="{D42A27DB-BD31-4B8C-83A1-F6EECF244321}">
                <p14:modId xmlns:p14="http://schemas.microsoft.com/office/powerpoint/2010/main" val="2497563829"/>
              </p:ext>
            </p:extLst>
          </p:nvPr>
        </p:nvGraphicFramePr>
        <p:xfrm>
          <a:off x="6674" y="827705"/>
          <a:ext cx="4703608" cy="525084"/>
        </p:xfrm>
        <a:graphic>
          <a:graphicData uri="http://schemas.openxmlformats.org/drawingml/2006/table">
            <a:tbl>
              <a:tblPr/>
              <a:tblGrid>
                <a:gridCol w="470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</a:t>
                      </a:r>
                      <a:endParaRPr lang="ru-RU" sz="9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349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45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Муковисцидоз (МВ) (Кистозный фиброз, МКБ-10: </a:t>
                      </a:r>
                      <a:r>
                        <a:rPr lang="en-US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E84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аутосомно-рецессивное моногенное наследственное заболевание, обусловлено 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патогенными вариантами в гене </a:t>
                      </a:r>
                      <a:r>
                        <a:rPr lang="ru-RU" sz="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CFTR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6C2F887-AB52-4CB0-A788-7040BB8EE478}"/>
              </a:ext>
            </a:extLst>
          </p:cNvPr>
          <p:cNvSpPr txBox="1"/>
          <p:nvPr/>
        </p:nvSpPr>
        <p:spPr>
          <a:xfrm>
            <a:off x="2510497" y="2921917"/>
            <a:ext cx="19093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700" dirty="0">
              <a:latin typeface="+mj-lt"/>
            </a:endParaRP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55658575-E32F-4E72-A0F0-E50721797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683250"/>
              </p:ext>
            </p:extLst>
          </p:nvPr>
        </p:nvGraphicFramePr>
        <p:xfrm>
          <a:off x="3261141" y="2244886"/>
          <a:ext cx="2823027" cy="2919152"/>
        </p:xfrm>
        <a:graphic>
          <a:graphicData uri="http://schemas.openxmlformats.org/drawingml/2006/table">
            <a:tbl>
              <a:tblPr/>
              <a:tblGrid>
                <a:gridCol w="282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800" b="1" strike="noStrike" spc="-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800" b="1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</a:t>
                      </a: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349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652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В результате проведенных исследований идентифицировано 36 вариантов в гене </a:t>
                      </a:r>
                      <a:r>
                        <a:rPr lang="en-US" sz="65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CFTR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с патогенной значимостью. У 135 пациентов установлены обе </a:t>
                      </a: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мутации (95,7%),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у 5 пробандов обнаружена только одна мутация, у 1 пациента не выявлено 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ни одного варианта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+mn-cs"/>
                        </a:rPr>
                        <a:t>.</a:t>
                      </a:r>
                      <a:endParaRPr lang="ru-RU" sz="6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  <a:p>
                      <a:pPr algn="just"/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Наиболее </a:t>
                      </a:r>
                      <a:r>
                        <a:rPr lang="ru-RU" sz="6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распространненным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вариантом у пациентов из РБ является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F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508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del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которая встречается с частотой 53,8%. На втором месте - E92K, которая выявлена с частотой 12,9%.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Третья мажорная мутация –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3849+10kbC&gt;T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частота составила 4,9%,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на четвертом месте вариант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CFTRdele2,3, с частотой 3,4%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и частота варианта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L138ins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2,7%.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Варианты 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en-US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N1303K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kumimoji="0" lang="ru-RU" sz="6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Arial Unicode MS"/>
                        </a:rPr>
                        <a:t>394delTT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с частотой 1,5% каждая.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Варианты с частотой 1,1 %: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en-US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S466X (C&gt;G), R1070Q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S1196X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p.[G509D; E217G]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2143delT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Y84X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kumimoji="0" lang="ru-RU" sz="6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W1282X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Варианты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G194R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c.1811+12A&gt;T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1525-1G&gt;A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- 0,8 %, остальные случаи (20 вариантов) встречаются в единичном варианте.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Суммарная частота наиболее частых 16 патогенных вариантов в гене </a:t>
                      </a:r>
                      <a:r>
                        <a:rPr kumimoji="0" lang="en-US" sz="65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Arial Unicode MS"/>
                          <a:cs typeface="+mn-cs"/>
                        </a:rPr>
                        <a:t>CFTR</a:t>
                      </a:r>
                      <a:r>
                        <a:rPr lang="ru-RU" sz="65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составила 89,7%. 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Комплексный аллель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.1399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6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Leu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467</a:t>
                      </a:r>
                      <a:r>
                        <a:rPr lang="en-US" sz="6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Phe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467</a:t>
                      </a:r>
                      <a:r>
                        <a:rPr lang="en-US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ru-RU" sz="6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), в составе с мутацией F508del выявлен с частотой 16,6 %.</a:t>
                      </a:r>
                    </a:p>
                    <a:p>
                      <a:pPr algn="just"/>
                      <a:endParaRPr lang="ru-RU" sz="700" baseline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740352" y="530694"/>
            <a:ext cx="1403648" cy="1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65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3"/>
          <a:srcRect l="34714" t="32788" r="34485" b="36220"/>
          <a:stretch/>
        </p:blipFill>
        <p:spPr bwMode="auto">
          <a:xfrm>
            <a:off x="0" y="-6588"/>
            <a:ext cx="1899507" cy="837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9507" y="338558"/>
            <a:ext cx="7237819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  <a:tabLst>
                <a:tab pos="630555" algn="l"/>
                <a:tab pos="1747520" algn="l"/>
                <a:tab pos="2700020" algn="ctr"/>
              </a:tabLst>
            </a:pPr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Аюпова Г.Р.</a:t>
            </a:r>
            <a:r>
              <a:rPr lang="ru-RU" sz="8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ru-RU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Хусаинова Р.И.</a:t>
            </a:r>
            <a:r>
              <a:rPr lang="ru-RU" sz="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indent="450215" algn="ctr">
              <a:spcAft>
                <a:spcPts val="800"/>
              </a:spcAft>
              <a:tabLst>
                <a:tab pos="630555" algn="l"/>
                <a:tab pos="1747520" algn="l"/>
                <a:tab pos="2700020" algn="ctr"/>
              </a:tabLst>
            </a:pPr>
            <a:r>
              <a:rPr lang="ru-RU" sz="75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7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ГБУЗ Московской области «НИКИ детства Минздрава Московской области», </a:t>
            </a:r>
            <a:r>
              <a:rPr lang="ru-RU" sz="75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75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д.б.н., г</a:t>
            </a:r>
            <a:r>
              <a:rPr lang="ru-RU" sz="75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научный сотрудник ГНЦ РФ ФГБУ «НМИЦ    	эндокринологии» Минздрава России НИИ персонализированной медицины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50488"/>
              </p:ext>
            </p:extLst>
          </p:nvPr>
        </p:nvGraphicFramePr>
        <p:xfrm>
          <a:off x="-5734" y="2244886"/>
          <a:ext cx="3353598" cy="2905956"/>
        </p:xfrm>
        <a:graphic>
          <a:graphicData uri="http://schemas.openxmlformats.org/drawingml/2006/table">
            <a:tbl>
              <a:tblPr/>
              <a:tblGrid>
                <a:gridCol w="3353598">
                  <a:extLst>
                    <a:ext uri="{9D8B030D-6E8A-4147-A177-3AD203B41FA5}">
                      <a16:colId xmlns:a16="http://schemas.microsoft.com/office/drawing/2014/main" val="3732777149"/>
                    </a:ext>
                  </a:extLst>
                </a:gridCol>
              </a:tblGrid>
              <a:tr h="18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</a:t>
                      </a:r>
                      <a:r>
                        <a:rPr lang="ru-RU" sz="800" b="1" strike="noStrike" spc="-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ЧАСТОТА ВАРИАНТОВ В ГЕНЕ </a:t>
                      </a:r>
                      <a:r>
                        <a:rPr lang="en-US" sz="800" b="1" i="1" strike="noStrike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CFTR</a:t>
                      </a:r>
                      <a:endParaRPr lang="ru-RU" sz="800" b="1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349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16220"/>
                  </a:ext>
                </a:extLst>
              </a:tr>
              <a:tr h="2715456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34290" marB="3429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318898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84026"/>
              </p:ext>
            </p:extLst>
          </p:nvPr>
        </p:nvGraphicFramePr>
        <p:xfrm>
          <a:off x="6674" y="2427735"/>
          <a:ext cx="330697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9D27A3-60EF-98E2-A117-47A064D21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15" t="17306" r="10158" b="7050"/>
          <a:stretch/>
        </p:blipFill>
        <p:spPr bwMode="auto">
          <a:xfrm>
            <a:off x="3354538" y="4083918"/>
            <a:ext cx="2225573" cy="1080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B90B871-72F9-501D-CE90-3CDE6D72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98" y="4083918"/>
            <a:ext cx="1669128" cy="10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5B07D-949F-5CF9-5225-FA9C9935D0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527" t="16616" r="24098" b="11869"/>
          <a:stretch/>
        </p:blipFill>
        <p:spPr bwMode="auto">
          <a:xfrm>
            <a:off x="5744323" y="4083919"/>
            <a:ext cx="1501856" cy="1071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640</Words>
  <Application>Microsoft Office PowerPoint</Application>
  <PresentationFormat>Экран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должен быть ваш заголовок</dc:title>
  <dc:creator>User</dc:creator>
  <cp:lastModifiedBy>Антон</cp:lastModifiedBy>
  <cp:revision>154</cp:revision>
  <cp:lastPrinted>2021-03-30T10:33:34Z</cp:lastPrinted>
  <dcterms:created xsi:type="dcterms:W3CDTF">2020-04-24T08:14:06Z</dcterms:created>
  <dcterms:modified xsi:type="dcterms:W3CDTF">2024-03-12T05:12:08Z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